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08" r:id="rId2"/>
    <p:sldId id="310" r:id="rId3"/>
    <p:sldId id="311" r:id="rId4"/>
    <p:sldId id="312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2015-06-01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직사각형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2015-06-01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2015-06-01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2015-06-01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2015-06-01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2015-06-01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2015-06-01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2015-06-01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2015-06-01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2015-06-01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2015-06-01</a:t>
            </a:fld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CEF2018-4212-4B75-A328-D666677A978A}" type="datetimeFigureOut">
              <a:rPr lang="ko-KR" altLang="en-US" smtClean="0"/>
              <a:pPr/>
              <a:t>2015-06-01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1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1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1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1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1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>
          <a:xfrm>
            <a:off x="457200" y="1775191"/>
            <a:ext cx="8507288" cy="4625609"/>
          </a:xfrm>
        </p:spPr>
        <p:txBody>
          <a:bodyPr>
            <a:normAutofit/>
          </a:bodyPr>
          <a:lstStyle/>
          <a:p>
            <a:pPr lvl="1"/>
            <a:r>
              <a:rPr lang="en-US" altLang="ko-KR" dirty="0" smtClean="0"/>
              <a:t>U, </a:t>
            </a:r>
            <a:r>
              <a:rPr lang="en-US" altLang="ko-KR" dirty="0" err="1" smtClean="0"/>
              <a:t>Th-Pb</a:t>
            </a:r>
            <a:r>
              <a:rPr lang="en-US" altLang="ko-KR" dirty="0" smtClean="0"/>
              <a:t> </a:t>
            </a:r>
            <a:r>
              <a:rPr lang="ko-KR" altLang="en-US" dirty="0" smtClean="0"/>
              <a:t>연령 </a:t>
            </a:r>
            <a:r>
              <a:rPr lang="ko-KR" altLang="en-US" dirty="0" smtClean="0"/>
              <a:t>측정법 </a:t>
            </a:r>
            <a:r>
              <a:rPr lang="en-US" altLang="ko-KR" dirty="0" smtClean="0"/>
              <a:t>(</a:t>
            </a:r>
            <a:r>
              <a:rPr lang="en-US" altLang="ko-KR" dirty="0" smtClean="0"/>
              <a:t>Concordia/</a:t>
            </a:r>
            <a:r>
              <a:rPr lang="en-US" altLang="ko-KR" dirty="0" err="1" smtClean="0"/>
              <a:t>discordia</a:t>
            </a:r>
            <a:r>
              <a:rPr lang="en-US" altLang="ko-KR" dirty="0" smtClean="0"/>
              <a:t>)</a:t>
            </a:r>
          </a:p>
          <a:p>
            <a:pPr lvl="1"/>
            <a:endParaRPr lang="en-US" altLang="ko-KR" dirty="0" smtClean="0"/>
          </a:p>
          <a:p>
            <a:pPr lvl="2"/>
            <a:r>
              <a:rPr lang="en-US" altLang="ko-KR" baseline="30000" dirty="0" smtClean="0"/>
              <a:t>238</a:t>
            </a:r>
            <a:r>
              <a:rPr lang="en-US" altLang="ko-KR" dirty="0" smtClean="0"/>
              <a:t>U </a:t>
            </a:r>
            <a:r>
              <a:rPr lang="en-US" altLang="ko-KR" dirty="0" smtClean="0">
                <a:sym typeface="Wingdings" panose="05000000000000000000" pitchFamily="2" charset="2"/>
              </a:rPr>
              <a:t> </a:t>
            </a:r>
            <a:r>
              <a:rPr lang="en-US" altLang="ko-KR" baseline="30000" dirty="0" smtClean="0">
                <a:sym typeface="Wingdings" panose="05000000000000000000" pitchFamily="2" charset="2"/>
              </a:rPr>
              <a:t>206</a:t>
            </a:r>
            <a:r>
              <a:rPr lang="en-US" altLang="ko-KR" dirty="0" smtClean="0">
                <a:sym typeface="Wingdings" panose="05000000000000000000" pitchFamily="2" charset="2"/>
              </a:rPr>
              <a:t>Pb</a:t>
            </a:r>
          </a:p>
          <a:p>
            <a:pPr lvl="2"/>
            <a:r>
              <a:rPr lang="en-US" altLang="ko-KR" baseline="30000" dirty="0" smtClean="0">
                <a:sym typeface="Wingdings" panose="05000000000000000000" pitchFamily="2" charset="2"/>
              </a:rPr>
              <a:t>235</a:t>
            </a:r>
            <a:r>
              <a:rPr lang="en-US" altLang="ko-KR" dirty="0" smtClean="0">
                <a:sym typeface="Wingdings" panose="05000000000000000000" pitchFamily="2" charset="2"/>
              </a:rPr>
              <a:t>U  </a:t>
            </a:r>
            <a:r>
              <a:rPr lang="en-US" altLang="ko-KR" baseline="30000" dirty="0" smtClean="0">
                <a:sym typeface="Wingdings" panose="05000000000000000000" pitchFamily="2" charset="2"/>
              </a:rPr>
              <a:t>207</a:t>
            </a:r>
            <a:r>
              <a:rPr lang="en-US" altLang="ko-KR" dirty="0" smtClean="0">
                <a:sym typeface="Wingdings" panose="05000000000000000000" pitchFamily="2" charset="2"/>
              </a:rPr>
              <a:t>Pb</a:t>
            </a:r>
          </a:p>
          <a:p>
            <a:pPr lvl="2"/>
            <a:r>
              <a:rPr lang="en-US" altLang="ko-KR" baseline="30000" dirty="0" smtClean="0">
                <a:sym typeface="Wingdings" panose="05000000000000000000" pitchFamily="2" charset="2"/>
              </a:rPr>
              <a:t>232</a:t>
            </a:r>
            <a:r>
              <a:rPr lang="en-US" altLang="ko-KR" dirty="0" smtClean="0">
                <a:sym typeface="Wingdings" panose="05000000000000000000" pitchFamily="2" charset="2"/>
              </a:rPr>
              <a:t>Th  </a:t>
            </a:r>
            <a:r>
              <a:rPr lang="en-US" altLang="ko-KR" baseline="30000" dirty="0" smtClean="0">
                <a:sym typeface="Wingdings" panose="05000000000000000000" pitchFamily="2" charset="2"/>
              </a:rPr>
              <a:t>206</a:t>
            </a:r>
            <a:r>
              <a:rPr lang="en-US" altLang="ko-KR" dirty="0" smtClean="0">
                <a:sym typeface="Wingdings" panose="05000000000000000000" pitchFamily="2" charset="2"/>
              </a:rPr>
              <a:t>Pb</a:t>
            </a:r>
          </a:p>
          <a:p>
            <a:pPr lvl="2"/>
            <a:endParaRPr lang="en-US" altLang="ko-KR" dirty="0" smtClean="0"/>
          </a:p>
          <a:p>
            <a:pPr lvl="2"/>
            <a:r>
              <a:rPr lang="ko-KR" altLang="en-US" dirty="0" smtClean="0"/>
              <a:t>각</a:t>
            </a:r>
            <a:r>
              <a:rPr lang="ko-KR" altLang="en-US" dirty="0"/>
              <a:t>각</a:t>
            </a:r>
            <a:r>
              <a:rPr lang="ko-KR" altLang="en-US" dirty="0" smtClean="0"/>
              <a:t>에 </a:t>
            </a:r>
            <a:r>
              <a:rPr lang="ko-KR" altLang="en-US" dirty="0" smtClean="0"/>
              <a:t>대한 연령 </a:t>
            </a:r>
            <a:r>
              <a:rPr lang="ko-KR" altLang="en-US" dirty="0" err="1" smtClean="0"/>
              <a:t>측정식은</a:t>
            </a:r>
            <a:endParaRPr lang="en-US" altLang="ko-KR" dirty="0" smtClean="0"/>
          </a:p>
          <a:p>
            <a:pPr lvl="3"/>
            <a:r>
              <a:rPr lang="en-US" altLang="ko-KR" baseline="30000" dirty="0" smtClean="0"/>
              <a:t>206</a:t>
            </a:r>
            <a:r>
              <a:rPr lang="en-US" altLang="ko-KR" dirty="0" smtClean="0"/>
              <a:t>Pb/</a:t>
            </a:r>
            <a:r>
              <a:rPr lang="en-US" altLang="ko-KR" baseline="30000" dirty="0" smtClean="0"/>
              <a:t>204</a:t>
            </a:r>
            <a:r>
              <a:rPr lang="en-US" altLang="ko-KR" dirty="0" smtClean="0"/>
              <a:t>Pb </a:t>
            </a:r>
            <a:r>
              <a:rPr lang="en-US" altLang="ko-KR" dirty="0"/>
              <a:t>=(</a:t>
            </a:r>
            <a:r>
              <a:rPr lang="en-US" altLang="ko-KR" baseline="30000" dirty="0"/>
              <a:t>206</a:t>
            </a:r>
            <a:r>
              <a:rPr lang="en-US" altLang="ko-KR" dirty="0"/>
              <a:t>Pb/</a:t>
            </a:r>
            <a:r>
              <a:rPr lang="en-US" altLang="ko-KR" baseline="30000" dirty="0"/>
              <a:t>204</a:t>
            </a:r>
            <a:r>
              <a:rPr lang="en-US" altLang="ko-KR" dirty="0"/>
              <a:t>Pb)</a:t>
            </a:r>
            <a:r>
              <a:rPr lang="en-US" altLang="ko-KR" baseline="-25000" dirty="0"/>
              <a:t>o</a:t>
            </a:r>
            <a:r>
              <a:rPr lang="en-US" altLang="ko-KR" dirty="0"/>
              <a:t> + (</a:t>
            </a:r>
            <a:r>
              <a:rPr lang="en-US" altLang="ko-KR" baseline="30000" dirty="0"/>
              <a:t>238</a:t>
            </a:r>
            <a:r>
              <a:rPr lang="en-US" altLang="ko-KR" dirty="0"/>
              <a:t>U/</a:t>
            </a:r>
            <a:r>
              <a:rPr lang="en-US" altLang="ko-KR" baseline="30000" dirty="0"/>
              <a:t>204</a:t>
            </a:r>
            <a:r>
              <a:rPr lang="en-US" altLang="ko-KR" dirty="0"/>
              <a:t>Pb)(</a:t>
            </a:r>
            <a:r>
              <a:rPr lang="en-US" altLang="ko-KR" dirty="0" err="1"/>
              <a:t>exp</a:t>
            </a:r>
            <a:r>
              <a:rPr lang="en-US" altLang="ko-KR" dirty="0"/>
              <a:t>(</a:t>
            </a:r>
            <a:r>
              <a:rPr lang="el-GR" altLang="ko-KR" dirty="0"/>
              <a:t>λ</a:t>
            </a:r>
            <a:r>
              <a:rPr lang="el-GR" altLang="ko-KR" baseline="-25000" dirty="0"/>
              <a:t>1</a:t>
            </a:r>
            <a:r>
              <a:rPr lang="en-US" altLang="ko-KR" dirty="0"/>
              <a:t>t)-1) </a:t>
            </a:r>
            <a:r>
              <a:rPr lang="en-US" altLang="ko-KR" dirty="0" smtClean="0"/>
              <a:t>	(1)</a:t>
            </a:r>
            <a:endParaRPr lang="en-US" altLang="ko-KR" dirty="0"/>
          </a:p>
          <a:p>
            <a:pPr lvl="3"/>
            <a:r>
              <a:rPr lang="en-US" altLang="ko-KR" baseline="30000" dirty="0"/>
              <a:t>207</a:t>
            </a:r>
            <a:r>
              <a:rPr lang="en-US" altLang="ko-KR" dirty="0"/>
              <a:t>Pb/</a:t>
            </a:r>
            <a:r>
              <a:rPr lang="en-US" altLang="ko-KR" baseline="30000" dirty="0"/>
              <a:t>204</a:t>
            </a:r>
            <a:r>
              <a:rPr lang="en-US" altLang="ko-KR" dirty="0"/>
              <a:t>Pb =(</a:t>
            </a:r>
            <a:r>
              <a:rPr lang="en-US" altLang="ko-KR" baseline="30000" dirty="0"/>
              <a:t>207</a:t>
            </a:r>
            <a:r>
              <a:rPr lang="en-US" altLang="ko-KR" dirty="0"/>
              <a:t>Pb/</a:t>
            </a:r>
            <a:r>
              <a:rPr lang="en-US" altLang="ko-KR" baseline="30000" dirty="0"/>
              <a:t>204</a:t>
            </a:r>
            <a:r>
              <a:rPr lang="en-US" altLang="ko-KR" dirty="0"/>
              <a:t>Pb)o + (</a:t>
            </a:r>
            <a:r>
              <a:rPr lang="en-US" altLang="ko-KR" baseline="30000" dirty="0"/>
              <a:t>235</a:t>
            </a:r>
            <a:r>
              <a:rPr lang="en-US" altLang="ko-KR" dirty="0"/>
              <a:t>U/</a:t>
            </a:r>
            <a:r>
              <a:rPr lang="en-US" altLang="ko-KR" baseline="30000" dirty="0"/>
              <a:t>204</a:t>
            </a:r>
            <a:r>
              <a:rPr lang="en-US" altLang="ko-KR" dirty="0"/>
              <a:t>Pb)(</a:t>
            </a:r>
            <a:r>
              <a:rPr lang="en-US" altLang="ko-KR" dirty="0" err="1"/>
              <a:t>exp</a:t>
            </a:r>
            <a:r>
              <a:rPr lang="en-US" altLang="ko-KR" dirty="0"/>
              <a:t>(</a:t>
            </a:r>
            <a:r>
              <a:rPr lang="el-GR" altLang="ko-KR" dirty="0"/>
              <a:t>λ</a:t>
            </a:r>
            <a:r>
              <a:rPr lang="el-GR" altLang="ko-KR" baseline="-25000" dirty="0"/>
              <a:t>2</a:t>
            </a:r>
            <a:r>
              <a:rPr lang="en-US" altLang="ko-KR" dirty="0"/>
              <a:t>t)-1) </a:t>
            </a:r>
            <a:r>
              <a:rPr lang="en-US" altLang="ko-KR" dirty="0" smtClean="0"/>
              <a:t>	(2)</a:t>
            </a:r>
            <a:endParaRPr lang="en-US" altLang="ko-KR" dirty="0"/>
          </a:p>
          <a:p>
            <a:pPr lvl="3"/>
            <a:r>
              <a:rPr lang="en-US" altLang="ko-KR" baseline="30000" dirty="0"/>
              <a:t>208</a:t>
            </a:r>
            <a:r>
              <a:rPr lang="en-US" altLang="ko-KR" dirty="0"/>
              <a:t>Pb/</a:t>
            </a:r>
            <a:r>
              <a:rPr lang="en-US" altLang="ko-KR" baseline="30000" dirty="0"/>
              <a:t>204</a:t>
            </a:r>
            <a:r>
              <a:rPr lang="en-US" altLang="ko-KR" dirty="0"/>
              <a:t>Pb = (</a:t>
            </a:r>
            <a:r>
              <a:rPr lang="en-US" altLang="ko-KR" baseline="30000" dirty="0"/>
              <a:t>208</a:t>
            </a:r>
            <a:r>
              <a:rPr lang="en-US" altLang="ko-KR" dirty="0"/>
              <a:t>Pb/</a:t>
            </a:r>
            <a:r>
              <a:rPr lang="en-US" altLang="ko-KR" baseline="30000" dirty="0"/>
              <a:t>204</a:t>
            </a:r>
            <a:r>
              <a:rPr lang="en-US" altLang="ko-KR" dirty="0"/>
              <a:t>Pb)o + (</a:t>
            </a:r>
            <a:r>
              <a:rPr lang="en-US" altLang="ko-KR" baseline="30000" dirty="0"/>
              <a:t>232</a:t>
            </a:r>
            <a:r>
              <a:rPr lang="en-US" altLang="ko-KR" dirty="0"/>
              <a:t>Th/</a:t>
            </a:r>
            <a:r>
              <a:rPr lang="en-US" altLang="ko-KR" baseline="30000" dirty="0"/>
              <a:t>204</a:t>
            </a:r>
            <a:r>
              <a:rPr lang="en-US" altLang="ko-KR" dirty="0"/>
              <a:t>Pb)(</a:t>
            </a:r>
            <a:r>
              <a:rPr lang="en-US" altLang="ko-KR" dirty="0" err="1"/>
              <a:t>exp</a:t>
            </a:r>
            <a:r>
              <a:rPr lang="en-US" altLang="ko-KR" dirty="0"/>
              <a:t>(</a:t>
            </a:r>
            <a:r>
              <a:rPr lang="el-GR" altLang="ko-KR" dirty="0"/>
              <a:t>λ</a:t>
            </a:r>
            <a:r>
              <a:rPr lang="en-US" altLang="ko-KR" dirty="0"/>
              <a:t>t)-1) </a:t>
            </a:r>
            <a:r>
              <a:rPr lang="en-US" altLang="ko-KR" dirty="0" smtClean="0"/>
              <a:t>	(3)</a:t>
            </a:r>
            <a:endParaRPr lang="en-US" altLang="ko-KR" dirty="0"/>
          </a:p>
          <a:p>
            <a:pPr lvl="3"/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64248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>
          <a:xfrm>
            <a:off x="457200" y="1775191"/>
            <a:ext cx="8507288" cy="4625609"/>
          </a:xfrm>
        </p:spPr>
        <p:txBody>
          <a:bodyPr>
            <a:normAutofit/>
          </a:bodyPr>
          <a:lstStyle/>
          <a:p>
            <a:pPr lvl="2"/>
            <a:r>
              <a:rPr lang="en-US" altLang="ko-KR" dirty="0" smtClean="0"/>
              <a:t>(2)/(1</a:t>
            </a:r>
            <a:r>
              <a:rPr lang="en-US" altLang="ko-KR" dirty="0" smtClean="0"/>
              <a:t>)</a:t>
            </a:r>
          </a:p>
          <a:p>
            <a:pPr lvl="2"/>
            <a:endParaRPr lang="en-US" altLang="ko-KR" dirty="0" smtClean="0"/>
          </a:p>
          <a:p>
            <a:pPr lvl="3"/>
            <a:r>
              <a:rPr lang="en-US" altLang="ko-KR" dirty="0"/>
              <a:t>{(</a:t>
            </a:r>
            <a:r>
              <a:rPr lang="en-US" altLang="ko-KR" baseline="30000" dirty="0"/>
              <a:t>207</a:t>
            </a:r>
            <a:r>
              <a:rPr lang="en-US" altLang="ko-KR" dirty="0"/>
              <a:t>Pb/</a:t>
            </a:r>
            <a:r>
              <a:rPr lang="en-US" altLang="ko-KR" baseline="30000" dirty="0"/>
              <a:t>204</a:t>
            </a:r>
            <a:r>
              <a:rPr lang="en-US" altLang="ko-KR" dirty="0"/>
              <a:t>Pb)- (</a:t>
            </a:r>
            <a:r>
              <a:rPr lang="en-US" altLang="ko-KR" baseline="30000" dirty="0"/>
              <a:t>207</a:t>
            </a:r>
            <a:r>
              <a:rPr lang="en-US" altLang="ko-KR" dirty="0"/>
              <a:t>Pb/</a:t>
            </a:r>
            <a:r>
              <a:rPr lang="en-US" altLang="ko-KR" baseline="30000" dirty="0"/>
              <a:t>204</a:t>
            </a:r>
            <a:r>
              <a:rPr lang="en-US" altLang="ko-KR" dirty="0"/>
              <a:t>Pb)</a:t>
            </a:r>
            <a:r>
              <a:rPr lang="en-US" altLang="ko-KR" baseline="-25000" dirty="0"/>
              <a:t>o</a:t>
            </a:r>
            <a:r>
              <a:rPr lang="en-US" altLang="ko-KR" dirty="0"/>
              <a:t>}/ {(</a:t>
            </a:r>
            <a:r>
              <a:rPr lang="en-US" altLang="ko-KR" baseline="30000" dirty="0"/>
              <a:t>206</a:t>
            </a:r>
            <a:r>
              <a:rPr lang="en-US" altLang="ko-KR" dirty="0"/>
              <a:t>Pb/</a:t>
            </a:r>
            <a:r>
              <a:rPr lang="en-US" altLang="ko-KR" baseline="30000" dirty="0"/>
              <a:t>204</a:t>
            </a:r>
            <a:r>
              <a:rPr lang="en-US" altLang="ko-KR" dirty="0"/>
              <a:t>Pb)- (</a:t>
            </a:r>
            <a:r>
              <a:rPr lang="en-US" altLang="ko-KR" baseline="30000" dirty="0"/>
              <a:t>206</a:t>
            </a:r>
            <a:r>
              <a:rPr lang="en-US" altLang="ko-KR" dirty="0"/>
              <a:t>Pb/</a:t>
            </a:r>
            <a:r>
              <a:rPr lang="en-US" altLang="ko-KR" baseline="30000" dirty="0"/>
              <a:t>204</a:t>
            </a:r>
            <a:r>
              <a:rPr lang="en-US" altLang="ko-KR" dirty="0"/>
              <a:t>Pb)</a:t>
            </a:r>
            <a:r>
              <a:rPr lang="en-US" altLang="ko-KR" baseline="-25000" dirty="0"/>
              <a:t>o</a:t>
            </a:r>
            <a:r>
              <a:rPr lang="en-US" altLang="ko-KR" dirty="0"/>
              <a:t>}= </a:t>
            </a:r>
          </a:p>
          <a:p>
            <a:pPr lvl="3"/>
            <a:r>
              <a:rPr lang="en-US" altLang="ko-KR" dirty="0"/>
              <a:t>(</a:t>
            </a:r>
            <a:r>
              <a:rPr lang="en-US" altLang="ko-KR" baseline="30000" dirty="0"/>
              <a:t>235</a:t>
            </a:r>
            <a:r>
              <a:rPr lang="en-US" altLang="ko-KR" dirty="0"/>
              <a:t>U/</a:t>
            </a:r>
            <a:r>
              <a:rPr lang="en-US" altLang="ko-KR" baseline="30000" dirty="0"/>
              <a:t>238</a:t>
            </a:r>
            <a:r>
              <a:rPr lang="en-US" altLang="ko-KR" dirty="0"/>
              <a:t>U){(</a:t>
            </a:r>
            <a:r>
              <a:rPr lang="en-US" altLang="ko-KR" dirty="0" err="1"/>
              <a:t>exp</a:t>
            </a:r>
            <a:r>
              <a:rPr lang="en-US" altLang="ko-KR" dirty="0"/>
              <a:t>(</a:t>
            </a:r>
            <a:r>
              <a:rPr lang="el-GR" altLang="ko-KR" dirty="0"/>
              <a:t>λ</a:t>
            </a:r>
            <a:r>
              <a:rPr lang="el-GR" altLang="ko-KR" baseline="-25000" dirty="0"/>
              <a:t>2</a:t>
            </a:r>
            <a:r>
              <a:rPr lang="en-US" altLang="ko-KR" dirty="0"/>
              <a:t>t)-1)/(</a:t>
            </a:r>
            <a:r>
              <a:rPr lang="en-US" altLang="ko-KR" dirty="0" err="1"/>
              <a:t>exp</a:t>
            </a:r>
            <a:r>
              <a:rPr lang="en-US" altLang="ko-KR" dirty="0"/>
              <a:t>(</a:t>
            </a:r>
            <a:r>
              <a:rPr lang="el-GR" altLang="ko-KR" dirty="0"/>
              <a:t>λ</a:t>
            </a:r>
            <a:r>
              <a:rPr lang="el-GR" altLang="ko-KR" baseline="-25000" dirty="0"/>
              <a:t>1</a:t>
            </a:r>
            <a:r>
              <a:rPr lang="en-US" altLang="ko-KR" dirty="0"/>
              <a:t>t)-1)} </a:t>
            </a:r>
          </a:p>
          <a:p>
            <a:pPr lvl="3"/>
            <a:endParaRPr lang="en-US" altLang="ko-KR" dirty="0" smtClean="0"/>
          </a:p>
          <a:p>
            <a:pPr lvl="3"/>
            <a:r>
              <a:rPr lang="en-US" altLang="ko-KR" baseline="30000" dirty="0" smtClean="0"/>
              <a:t>207</a:t>
            </a:r>
            <a:r>
              <a:rPr lang="en-US" altLang="ko-KR" dirty="0" smtClean="0"/>
              <a:t>Pb/</a:t>
            </a:r>
            <a:r>
              <a:rPr lang="en-US" altLang="ko-KR" baseline="30000" dirty="0" smtClean="0"/>
              <a:t>204</a:t>
            </a:r>
            <a:r>
              <a:rPr lang="en-US" altLang="ko-KR" dirty="0" smtClean="0"/>
              <a:t>Pb </a:t>
            </a:r>
            <a:r>
              <a:rPr lang="ko-KR" altLang="en-US" dirty="0" smtClean="0"/>
              <a:t>를 </a:t>
            </a:r>
            <a:r>
              <a:rPr lang="en-US" altLang="ko-KR" dirty="0" smtClean="0"/>
              <a:t>y </a:t>
            </a:r>
            <a:r>
              <a:rPr lang="ko-KR" altLang="en-US" dirty="0" smtClean="0"/>
              <a:t>축으로 </a:t>
            </a:r>
            <a:r>
              <a:rPr lang="en-US" altLang="ko-KR" baseline="30000" dirty="0" smtClean="0"/>
              <a:t>206</a:t>
            </a:r>
            <a:r>
              <a:rPr lang="en-US" altLang="ko-KR" dirty="0" smtClean="0"/>
              <a:t>Pb/</a:t>
            </a:r>
            <a:r>
              <a:rPr lang="en-US" altLang="ko-KR" baseline="30000" dirty="0" smtClean="0"/>
              <a:t>204</a:t>
            </a:r>
            <a:r>
              <a:rPr lang="en-US" altLang="ko-KR" dirty="0" smtClean="0"/>
              <a:t>Pb</a:t>
            </a:r>
            <a:r>
              <a:rPr lang="ko-KR" altLang="en-US" dirty="0" smtClean="0"/>
              <a:t>를 </a:t>
            </a:r>
            <a:r>
              <a:rPr lang="en-US" altLang="ko-KR" dirty="0" smtClean="0"/>
              <a:t>x</a:t>
            </a:r>
            <a:r>
              <a:rPr lang="ko-KR" altLang="en-US" dirty="0" smtClean="0"/>
              <a:t>축으로 도시하여 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직선식으로</a:t>
            </a:r>
            <a:r>
              <a:rPr lang="ko-KR" altLang="en-US" dirty="0" smtClean="0"/>
              <a:t> 풀어 </a:t>
            </a:r>
            <a:r>
              <a:rPr lang="en-US" altLang="ko-KR" dirty="0" smtClean="0"/>
              <a:t>) </a:t>
            </a:r>
            <a:r>
              <a:rPr lang="ko-KR" altLang="en-US" dirty="0" smtClean="0"/>
              <a:t>주어진 </a:t>
            </a:r>
            <a:r>
              <a:rPr lang="en-US" altLang="ko-KR" baseline="30000" dirty="0"/>
              <a:t>235</a:t>
            </a:r>
            <a:r>
              <a:rPr lang="en-US" altLang="ko-KR" dirty="0"/>
              <a:t>U/</a:t>
            </a:r>
            <a:r>
              <a:rPr lang="en-US" altLang="ko-KR" baseline="30000" dirty="0"/>
              <a:t>238</a:t>
            </a:r>
            <a:r>
              <a:rPr lang="en-US" altLang="ko-KR" dirty="0"/>
              <a:t>U </a:t>
            </a:r>
            <a:r>
              <a:rPr lang="ko-KR" altLang="en-US" dirty="0" smtClean="0"/>
              <a:t>에 따라 연령을 구할 수 있으나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이 식이 수학적으로 쉽게 풀리지 않는다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09419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>
          <a:xfrm>
            <a:off x="457200" y="1775191"/>
            <a:ext cx="8507288" cy="4625609"/>
          </a:xfrm>
        </p:spPr>
        <p:txBody>
          <a:bodyPr>
            <a:normAutofit/>
          </a:bodyPr>
          <a:lstStyle/>
          <a:p>
            <a:pPr lvl="2"/>
            <a:r>
              <a:rPr lang="ko-KR" altLang="en-US" dirty="0" smtClean="0"/>
              <a:t>만일 초기 </a:t>
            </a:r>
            <a:r>
              <a:rPr lang="en-US" altLang="ko-KR" dirty="0" err="1" smtClean="0"/>
              <a:t>Pb</a:t>
            </a:r>
            <a:r>
              <a:rPr lang="en-US" altLang="ko-KR" dirty="0" smtClean="0"/>
              <a:t> </a:t>
            </a:r>
            <a:r>
              <a:rPr lang="ko-KR" altLang="en-US" dirty="0" smtClean="0"/>
              <a:t>자원소의 양이 </a:t>
            </a:r>
            <a:r>
              <a:rPr lang="en-US" altLang="ko-KR" dirty="0" smtClean="0"/>
              <a:t>0</a:t>
            </a:r>
            <a:r>
              <a:rPr lang="ko-KR" altLang="en-US" dirty="0" smtClean="0"/>
              <a:t>이라면 </a:t>
            </a:r>
            <a:r>
              <a:rPr lang="en-US" altLang="ko-KR" dirty="0" smtClean="0"/>
              <a:t>(</a:t>
            </a:r>
            <a:r>
              <a:rPr lang="ko-KR" altLang="en-US" dirty="0" smtClean="0"/>
              <a:t>실제 </a:t>
            </a:r>
            <a:r>
              <a:rPr lang="ko-KR" altLang="en-US" dirty="0" err="1" smtClean="0"/>
              <a:t>저어콘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모나자이트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인회석</a:t>
            </a:r>
            <a:r>
              <a:rPr lang="ko-KR" altLang="en-US" dirty="0" smtClean="0"/>
              <a:t> 등이 이런 경우</a:t>
            </a:r>
            <a:r>
              <a:rPr lang="en-US" altLang="ko-KR" dirty="0" smtClean="0"/>
              <a:t>), </a:t>
            </a:r>
            <a:r>
              <a:rPr lang="ko-KR" altLang="en-US" dirty="0" smtClean="0"/>
              <a:t>연령 </a:t>
            </a:r>
            <a:r>
              <a:rPr lang="ko-KR" altLang="en-US" dirty="0" err="1" smtClean="0"/>
              <a:t>측정식</a:t>
            </a:r>
            <a:r>
              <a:rPr lang="ko-KR" altLang="en-US" dirty="0" smtClean="0"/>
              <a:t> </a:t>
            </a:r>
            <a:r>
              <a:rPr lang="en-US" altLang="ko-KR" dirty="0" smtClean="0"/>
              <a:t>(1)</a:t>
            </a:r>
            <a:r>
              <a:rPr lang="ko-KR" altLang="en-US" dirty="0" smtClean="0"/>
              <a:t>과 </a:t>
            </a:r>
            <a:r>
              <a:rPr lang="en-US" altLang="ko-KR" dirty="0" smtClean="0"/>
              <a:t>(2)</a:t>
            </a:r>
            <a:r>
              <a:rPr lang="ko-KR" altLang="en-US" dirty="0" smtClean="0"/>
              <a:t>는</a:t>
            </a: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3"/>
            <a:r>
              <a:rPr lang="en-US" altLang="ko-KR" baseline="30000" dirty="0" smtClean="0"/>
              <a:t>206</a:t>
            </a:r>
            <a:r>
              <a:rPr lang="en-US" altLang="ko-KR" dirty="0" smtClean="0"/>
              <a:t>Pb*/</a:t>
            </a:r>
            <a:r>
              <a:rPr lang="en-US" altLang="ko-KR" baseline="30000" dirty="0" smtClean="0"/>
              <a:t>238</a:t>
            </a:r>
            <a:r>
              <a:rPr lang="en-US" altLang="ko-KR" dirty="0" smtClean="0"/>
              <a:t>U</a:t>
            </a:r>
            <a:r>
              <a:rPr lang="en-US" altLang="ko-KR" dirty="0" smtClean="0"/>
              <a:t> = (</a:t>
            </a:r>
            <a:r>
              <a:rPr lang="en-US" altLang="ko-KR" dirty="0" err="1"/>
              <a:t>exp</a:t>
            </a:r>
            <a:r>
              <a:rPr lang="en-US" altLang="ko-KR" dirty="0"/>
              <a:t>(</a:t>
            </a:r>
            <a:r>
              <a:rPr lang="el-GR" altLang="ko-KR" dirty="0"/>
              <a:t>λ</a:t>
            </a:r>
            <a:r>
              <a:rPr lang="el-GR" altLang="ko-KR" baseline="-25000" dirty="0"/>
              <a:t>1</a:t>
            </a:r>
            <a:r>
              <a:rPr lang="en-US" altLang="ko-KR" dirty="0"/>
              <a:t>t)-1) </a:t>
            </a:r>
            <a:r>
              <a:rPr lang="en-US" altLang="ko-KR" dirty="0" smtClean="0"/>
              <a:t>	(1</a:t>
            </a:r>
            <a:r>
              <a:rPr lang="en-US" altLang="ko-KR" dirty="0" smtClean="0"/>
              <a:t>)’</a:t>
            </a:r>
            <a:endParaRPr lang="en-US" altLang="ko-KR" dirty="0"/>
          </a:p>
          <a:p>
            <a:pPr lvl="3"/>
            <a:r>
              <a:rPr lang="en-US" altLang="ko-KR" baseline="30000" dirty="0" smtClean="0"/>
              <a:t>207</a:t>
            </a:r>
            <a:r>
              <a:rPr lang="en-US" altLang="ko-KR" dirty="0" smtClean="0"/>
              <a:t>Pb*/</a:t>
            </a:r>
            <a:r>
              <a:rPr lang="en-US" altLang="ko-KR" baseline="30000" dirty="0" smtClean="0"/>
              <a:t>235</a:t>
            </a:r>
            <a:r>
              <a:rPr lang="en-US" altLang="ko-KR" dirty="0" smtClean="0"/>
              <a:t>U = 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exp</a:t>
            </a:r>
            <a:r>
              <a:rPr lang="en-US" altLang="ko-KR" dirty="0" smtClean="0"/>
              <a:t>(</a:t>
            </a:r>
            <a:r>
              <a:rPr lang="el-GR" altLang="ko-KR" dirty="0"/>
              <a:t>λ</a:t>
            </a:r>
            <a:r>
              <a:rPr lang="el-GR" altLang="ko-KR" baseline="-25000" dirty="0"/>
              <a:t>2</a:t>
            </a:r>
            <a:r>
              <a:rPr lang="en-US" altLang="ko-KR" dirty="0"/>
              <a:t>t)-1) </a:t>
            </a:r>
            <a:r>
              <a:rPr lang="en-US" altLang="ko-KR" dirty="0" smtClean="0"/>
              <a:t>	(2</a:t>
            </a:r>
            <a:r>
              <a:rPr lang="en-US" altLang="ko-KR" dirty="0" smtClean="0"/>
              <a:t>)’</a:t>
            </a:r>
            <a:endParaRPr lang="en-US" altLang="ko-KR" dirty="0"/>
          </a:p>
          <a:p>
            <a:pPr lvl="3"/>
            <a:endParaRPr lang="en-US" altLang="ko-KR" dirty="0" smtClean="0"/>
          </a:p>
          <a:p>
            <a:pPr lvl="2"/>
            <a:r>
              <a:rPr lang="en-US" altLang="ko-KR" dirty="0" smtClean="0"/>
              <a:t>(1)’/(2)’</a:t>
            </a:r>
          </a:p>
          <a:p>
            <a:pPr lvl="2"/>
            <a:endParaRPr lang="en-US" altLang="ko-KR" dirty="0"/>
          </a:p>
          <a:p>
            <a:pPr lvl="3"/>
            <a:r>
              <a:rPr lang="en-US" altLang="ko-KR" dirty="0"/>
              <a:t>(</a:t>
            </a:r>
            <a:r>
              <a:rPr lang="en-US" altLang="ko-KR" baseline="30000" dirty="0"/>
              <a:t>206</a:t>
            </a:r>
            <a:r>
              <a:rPr lang="en-US" altLang="ko-KR" dirty="0"/>
              <a:t>Pb*/</a:t>
            </a:r>
            <a:r>
              <a:rPr lang="en-US" altLang="ko-KR" baseline="30000" dirty="0"/>
              <a:t>238</a:t>
            </a:r>
            <a:r>
              <a:rPr lang="en-US" altLang="ko-KR" dirty="0"/>
              <a:t>U)/(</a:t>
            </a:r>
            <a:r>
              <a:rPr lang="en-US" altLang="ko-KR" baseline="30000" dirty="0"/>
              <a:t>207</a:t>
            </a:r>
            <a:r>
              <a:rPr lang="en-US" altLang="ko-KR" dirty="0"/>
              <a:t>Pb*/</a:t>
            </a:r>
            <a:r>
              <a:rPr lang="en-US" altLang="ko-KR" baseline="30000" dirty="0"/>
              <a:t>235</a:t>
            </a:r>
            <a:r>
              <a:rPr lang="en-US" altLang="ko-KR" dirty="0"/>
              <a:t>U) = (</a:t>
            </a:r>
            <a:r>
              <a:rPr lang="en-US" altLang="ko-KR" dirty="0" err="1"/>
              <a:t>exp</a:t>
            </a:r>
            <a:r>
              <a:rPr lang="en-US" altLang="ko-KR" dirty="0"/>
              <a:t>(</a:t>
            </a:r>
            <a:r>
              <a:rPr lang="el-GR" altLang="ko-KR" dirty="0"/>
              <a:t>λ</a:t>
            </a:r>
            <a:r>
              <a:rPr lang="el-GR" altLang="ko-KR" baseline="-25000" dirty="0"/>
              <a:t>1</a:t>
            </a:r>
            <a:r>
              <a:rPr lang="en-US" altLang="ko-KR" dirty="0"/>
              <a:t>t)-1)/(</a:t>
            </a:r>
            <a:r>
              <a:rPr lang="en-US" altLang="ko-KR" dirty="0" err="1"/>
              <a:t>exp</a:t>
            </a:r>
            <a:r>
              <a:rPr lang="en-US" altLang="ko-KR" dirty="0"/>
              <a:t>(</a:t>
            </a:r>
            <a:r>
              <a:rPr lang="el-GR" altLang="ko-KR" dirty="0"/>
              <a:t>λ</a:t>
            </a:r>
            <a:r>
              <a:rPr lang="el-GR" altLang="ko-KR" baseline="-25000" dirty="0"/>
              <a:t>2</a:t>
            </a:r>
            <a:r>
              <a:rPr lang="en-US" altLang="ko-KR" dirty="0"/>
              <a:t>t)-1)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778570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909" y="836712"/>
            <a:ext cx="8044376" cy="5256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59822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모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모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1615</TotalTime>
  <Words>133</Words>
  <Application>Microsoft Office PowerPoint</Application>
  <PresentationFormat>화면 슬라이드 쇼(4:3)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모듈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jyy</cp:lastModifiedBy>
  <cp:revision>143</cp:revision>
  <dcterms:created xsi:type="dcterms:W3CDTF">2012-03-04T11:34:30Z</dcterms:created>
  <dcterms:modified xsi:type="dcterms:W3CDTF">2015-06-01T14:05:51Z</dcterms:modified>
</cp:coreProperties>
</file>